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0" r:id="rId1"/>
  </p:sldMasterIdLst>
  <p:sldIdLst>
    <p:sldId id="291" r:id="rId2"/>
    <p:sldId id="293" r:id="rId3"/>
    <p:sldId id="278" r:id="rId4"/>
    <p:sldId id="281" r:id="rId5"/>
    <p:sldId id="259" r:id="rId6"/>
    <p:sldId id="260" r:id="rId7"/>
    <p:sldId id="276" r:id="rId8"/>
    <p:sldId id="271" r:id="rId9"/>
    <p:sldId id="282" r:id="rId10"/>
    <p:sldId id="294" r:id="rId11"/>
    <p:sldId id="274" r:id="rId12"/>
    <p:sldId id="279" r:id="rId13"/>
    <p:sldId id="288" r:id="rId14"/>
    <p:sldId id="295" r:id="rId15"/>
    <p:sldId id="296" r:id="rId16"/>
    <p:sldId id="266" r:id="rId17"/>
    <p:sldId id="280" r:id="rId18"/>
    <p:sldId id="289" r:id="rId19"/>
    <p:sldId id="290" r:id="rId20"/>
    <p:sldId id="267" r:id="rId21"/>
    <p:sldId id="286" r:id="rId22"/>
    <p:sldId id="285" r:id="rId23"/>
    <p:sldId id="297" r:id="rId2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107" d="100"/>
          <a:sy n="107" d="100"/>
        </p:scale>
        <p:origin x="-306" y="2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11FA86-3CB6-477E-A5BD-6C78C932B908}" type="datetimeFigureOut">
              <a:rPr lang="ru-RU"/>
              <a:pPr>
                <a:defRPr/>
              </a:pPr>
              <a:t>26.01.2017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2E83D6-5805-4919-A0E9-72C5A60CA2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53353C-DD19-44D8-AA56-AB8E141B8209}" type="datetimeFigureOut">
              <a:rPr lang="ru-RU"/>
              <a:pPr>
                <a:defRPr/>
              </a:pPr>
              <a:t>26.01.2017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3B1005-DBFC-48B3-B2D2-971AC10DB5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8DFF77-FB3D-4CEB-8655-AFA2F906C3E8}" type="datetimeFigureOut">
              <a:rPr lang="ru-RU"/>
              <a:pPr>
                <a:defRPr/>
              </a:pPr>
              <a:t>26.01.2017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9F241D-0919-46D6-8AFA-EF303A2FAE0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7E1540-200E-4056-82EE-B08372DAF865}" type="datetimeFigureOut">
              <a:rPr lang="ru-RU"/>
              <a:pPr>
                <a:defRPr/>
              </a:pPr>
              <a:t>26.01.2017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7F2314-7FBD-4503-81A0-5C63667D9E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8FF42E-8ACD-4FB8-9427-01BDD46F3C89}" type="datetimeFigureOut">
              <a:rPr lang="ru-RU"/>
              <a:pPr>
                <a:defRPr/>
              </a:pPr>
              <a:t>26.01.2017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3CCDCF-1F63-4011-82BA-9E6BDDFC68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4DAE55-6704-4C17-857D-9200CB14CCB8}" type="datetimeFigureOut">
              <a:rPr lang="ru-RU"/>
              <a:pPr>
                <a:defRPr/>
              </a:pPr>
              <a:t>26.01.2017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C85557-3B9B-49C9-AB0A-A4C6BD898E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26FE75-7020-475F-B19A-C0F1E892D4B2}" type="datetimeFigureOut">
              <a:rPr lang="ru-RU"/>
              <a:pPr>
                <a:defRPr/>
              </a:pPr>
              <a:t>26.01.2017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E34271-9099-4783-83E6-9E27F0B711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B0C457-2E3B-4BE1-AC85-31FA53B89E29}" type="datetimeFigureOut">
              <a:rPr lang="ru-RU"/>
              <a:pPr>
                <a:defRPr/>
              </a:pPr>
              <a:t>26.01.2017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C579E0-9CB2-4500-9F9C-F50D1E791C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AE11C1-AC53-4D82-89D4-F4F3FE491985}" type="datetimeFigureOut">
              <a:rPr lang="ru-RU"/>
              <a:pPr>
                <a:defRPr/>
              </a:pPr>
              <a:t>26.01.2017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C26AC5-1AB8-47E8-B8C5-02D35782B9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CA6287-943C-487B-AF2C-92E0ABF3E8CC}" type="datetimeFigureOut">
              <a:rPr lang="ru-RU"/>
              <a:pPr>
                <a:defRPr/>
              </a:pPr>
              <a:t>26.01.2017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32A408-ECF9-4E6A-BAFF-C54F0FE1BB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Пользовательский макет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C4BB91-BD8B-4CFF-BEB7-60B016F48912}" type="datetimeFigureOut">
              <a:rPr lang="ru-RU"/>
              <a:pPr>
                <a:defRPr/>
              </a:pPr>
              <a:t>26.01.2017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CA5DDA-2704-4D6B-9622-AD3FA53C02E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C3AE48-D83A-4CD1-B17E-E5E2DBEA3B75}" type="datetimeFigureOut">
              <a:rPr lang="ru-RU"/>
              <a:pPr>
                <a:defRPr/>
              </a:pPr>
              <a:t>26.01.2017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4A9A2F-9D44-49C6-9AA1-FF9F886D93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CB66A6-82B9-41C0-8139-6CF431C596E7}" type="datetimeFigureOut">
              <a:rPr lang="ru-RU"/>
              <a:pPr>
                <a:defRPr/>
              </a:pPr>
              <a:t>26.01.2017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49B07F-D7AF-40D9-94C6-F6E3DFADFE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51BB6F-E3C6-405A-A488-F8C293B79D6F}" type="datetimeFigureOut">
              <a:rPr lang="ru-RU"/>
              <a:pPr>
                <a:defRPr/>
              </a:pPr>
              <a:t>26.01.2017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553A43-F8BD-4BD9-AEA3-074F6CCE06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307D72-9233-45D0-A604-FDDC2068780C}" type="datetimeFigureOut">
              <a:rPr lang="ru-RU"/>
              <a:pPr>
                <a:defRPr/>
              </a:pPr>
              <a:t>26.01.2017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4DB89C-C4D7-411B-B2A5-45471A8330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AA1260-719D-489D-A8B5-443D1DF21D96}" type="datetimeFigureOut">
              <a:rPr lang="ru-RU"/>
              <a:pPr>
                <a:defRPr/>
              </a:pPr>
              <a:t>26.01.2017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902A3F-82CF-4457-AAEF-B9BD349CE4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011EFF-EDD7-44DF-A085-D4928318CEBA}" type="datetimeFigureOut">
              <a:rPr lang="ru-RU"/>
              <a:pPr>
                <a:defRPr/>
              </a:pPr>
              <a:t>26.01.2017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F39F86-09BE-42A6-8FB2-103B78FE02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56D497D-BE2C-4883-B191-0A9528FEC4F2}" type="datetimeFigureOut">
              <a:rPr lang="ru-RU"/>
              <a:pPr>
                <a:defRPr/>
              </a:pPr>
              <a:t>26.01.2017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10F0CE5-F6AC-4CF5-854B-6816BD45DD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8" r:id="rId1"/>
    <p:sldLayoutId id="2147483766" r:id="rId2"/>
    <p:sldLayoutId id="2147483769" r:id="rId3"/>
    <p:sldLayoutId id="2147483765" r:id="rId4"/>
    <p:sldLayoutId id="2147483764" r:id="rId5"/>
    <p:sldLayoutId id="2147483763" r:id="rId6"/>
    <p:sldLayoutId id="2147483762" r:id="rId7"/>
    <p:sldLayoutId id="2147483761" r:id="rId8"/>
    <p:sldLayoutId id="2147483760" r:id="rId9"/>
    <p:sldLayoutId id="2147483759" r:id="rId10"/>
    <p:sldLayoutId id="2147483758" r:id="rId11"/>
    <p:sldLayoutId id="2147483757" r:id="rId12"/>
    <p:sldLayoutId id="2147483770" r:id="rId13"/>
    <p:sldLayoutId id="2147483756" r:id="rId14"/>
    <p:sldLayoutId id="2147483755" r:id="rId15"/>
    <p:sldLayoutId id="2147483754" r:id="rId16"/>
    <p:sldLayoutId id="2147483767" r:id="rId17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Layout" Target="../slideLayouts/slideLayout10.xml"/><Relationship Id="rId1" Type="http://schemas.openxmlformats.org/officeDocument/2006/relationships/video" Target="file:///E:\Documents\&#1057;&#1087;&#1077;&#1094;%20&#1096;&#1082;&#1086;&#1083;&#1072;%20&#1040;&#1056;&#1058;&#1045;&#1050;\2013-2014\&#1042;&#1083;&#1072;&#1076;&#1080;&#1084;&#1080;&#1088;%20&#1042;&#1099;&#1089;&#1086;&#1094;&#1082;&#1080;&#1081;%20-%20&#1052;&#1086;&#1085;&#1086;&#1083;&#1086;&#1075;%20&#1043;&#1072;&#1084;&#1083;&#1077;&#1090;&#1072;.mp4" TargetMode="External"/><Relationship Id="rId4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A1%D0%BB%D1%83%D0%B6%D0%B8%D0%BB%D0%B8_%D0%B4%D0%B2%D0%B0_%D1%82%D0%BE%D0%B2%D0%B0%D1%80%D0%B8%D1%89%D0%B0" TargetMode="External"/><Relationship Id="rId13" Type="http://schemas.openxmlformats.org/officeDocument/2006/relationships/hyperlink" Target="http://ru.wikipedia.org/wiki/%D0%A1%D0%BA%D0%B0%D0%B7_%D0%BF%D1%80%D0%BE_%D1%82%D0%BE,_%D0%BA%D0%B0%D0%BA_%D1%86%D0%B0%D1%80%D1%8C_%D0%9F%D1%91%D1%82%D1%80_%D0%B0%D1%80%D0%B0%D0%BF%D0%B0_%D0%B6%D0%B5%D0%BD%D0%B8%D0%BB" TargetMode="External"/><Relationship Id="rId3" Type="http://schemas.openxmlformats.org/officeDocument/2006/relationships/hyperlink" Target="http://ru.wikipedia.org/wiki/713-%D0%B9_%D0%BF%D1%80%D0%BE%D1%81%D0%B8%D1%82_%D0%BF%D0%BE%D1%81%D0%B0%D0%B4%D0%BA%D1%83_(%D1%84%D0%B8%D0%BB%D1%8C%D0%BC)" TargetMode="External"/><Relationship Id="rId7" Type="http://schemas.openxmlformats.org/officeDocument/2006/relationships/hyperlink" Target="http://ru.wikipedia.org/wiki/%D0%98%D0%BD%D1%82%D0%B5%D1%80%D0%B2%D0%B5%D0%BD%D1%86%D0%B8%D1%8F_(%D1%84%D0%B8%D0%BB%D1%8C%D0%BC)" TargetMode="External"/><Relationship Id="rId12" Type="http://schemas.openxmlformats.org/officeDocument/2006/relationships/hyperlink" Target="http://ru.wikipedia.org/wiki/1976_%D0%B3%D0%BE%D0%B4_%D0%B2_%D0%BA%D0%B8%D0%BD%D0%BE" TargetMode="External"/><Relationship Id="rId2" Type="http://schemas.openxmlformats.org/officeDocument/2006/relationships/hyperlink" Target="http://ru.wikipedia.org/wiki/1962_%D0%B3%D0%BE%D0%B4_%D0%B2_%D0%BA%D0%B8%D0%BD%D0%BE" TargetMode="External"/><Relationship Id="rId1" Type="http://schemas.openxmlformats.org/officeDocument/2006/relationships/slideLayout" Target="../slideLayouts/slideLayout10.xml"/><Relationship Id="rId6" Type="http://schemas.openxmlformats.org/officeDocument/2006/relationships/hyperlink" Target="http://ru.wikipedia.org/wiki/1968_%D0%B3%D0%BE%D0%B4_%D0%B2_%D0%BA%D0%B8%D0%BD%D0%BE" TargetMode="External"/><Relationship Id="rId11" Type="http://schemas.openxmlformats.org/officeDocument/2006/relationships/hyperlink" Target="http://ru.wikipedia.org/wiki/%D0%9E%D0%BF%D0%B0%D1%81%D0%BD%D1%8B%D0%B5_%D0%B3%D0%B0%D1%81%D1%82%D1%80%D0%BE%D0%BB%D0%B8_(%D1%84%D0%B8%D0%BB%D1%8C%D0%BC)" TargetMode="External"/><Relationship Id="rId5" Type="http://schemas.openxmlformats.org/officeDocument/2006/relationships/hyperlink" Target="http://ru.wikipedia.org/wiki/%D0%92%D0%B5%D1%80%D1%82%D0%B8%D0%BA%D0%B0%D0%BB%D1%8C_(%D1%84%D0%B8%D0%BB%D1%8C%D0%BC)" TargetMode="External"/><Relationship Id="rId15" Type="http://schemas.openxmlformats.org/officeDocument/2006/relationships/hyperlink" Target="http://ru.wikipedia.org/wiki/%D0%9C%D0%B5%D1%81%D1%82%D0%BE_%D0%B2%D1%81%D1%82%D1%80%D0%B5%D1%87%D0%B8_%D0%B8%D0%B7%D0%BC%D0%B5%D0%BD%D0%B8%D1%82%D1%8C_%D0%BD%D0%B5%D0%BB%D1%8C%D0%B7%D1%8F" TargetMode="External"/><Relationship Id="rId10" Type="http://schemas.openxmlformats.org/officeDocument/2006/relationships/hyperlink" Target="http://ru.wikipedia.org/wiki/1969_%D0%B3%D0%BE%D0%B4_%D0%B2_%D0%BA%D0%B8%D0%BD%D0%BE" TargetMode="External"/><Relationship Id="rId4" Type="http://schemas.openxmlformats.org/officeDocument/2006/relationships/hyperlink" Target="http://ru.wikipedia.org/wiki/1966_%D0%B3%D0%BE%D0%B4_%D0%B2_%D0%BA%D0%B8%D0%BD%D0%BE" TargetMode="External"/><Relationship Id="rId9" Type="http://schemas.openxmlformats.org/officeDocument/2006/relationships/hyperlink" Target="http://ru.wikipedia.org/wiki/%D0%A5%D0%BE%D0%B7%D1%8F%D0%B8%D0%BD_%D1%82%D0%B0%D0%B9%D0%B3%D0%B8_(%D1%84%D0%B8%D0%BB%D1%8C%D0%BC)" TargetMode="External"/><Relationship Id="rId14" Type="http://schemas.openxmlformats.org/officeDocument/2006/relationships/hyperlink" Target="http://ru.wikipedia.org/wiki/1979_%D0%B3%D0%BE%D0%B4_%D0%B2_%D0%BA%D0%B8%D0%BD%D0%BE" TargetMode="Externa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Layout" Target="../slideLayouts/slideLayout17.xml"/><Relationship Id="rId1" Type="http://schemas.openxmlformats.org/officeDocument/2006/relationships/video" Target="file:///E:\Documents\&#1057;&#1087;&#1077;&#1094;%20&#1096;&#1082;&#1086;&#1083;&#1072;%20&#1040;&#1056;&#1058;&#1045;&#1050;\2013-2014\&#1042;&#1042;&#1099;&#1089;&#1086;&#1094;&#1082;&#1080;&#1081;%20-%20&#1055;&#1077;&#1089;&#1085;&#1103;%20&#1086;%20&#1076;&#1088;&#1091;&#1075;&#1077;.mp4" TargetMode="External"/><Relationship Id="rId4" Type="http://schemas.openxmlformats.org/officeDocument/2006/relationships/image" Target="../media/image1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slideLayout" Target="../slideLayouts/slideLayout17.xml"/><Relationship Id="rId1" Type="http://schemas.openxmlformats.org/officeDocument/2006/relationships/video" Target="file:///E:\Documents\&#1057;&#1087;&#1077;&#1094;%20&#1096;&#1082;&#1086;&#1083;&#1072;%20&#1040;&#1056;&#1058;&#1045;&#1050;\2013-2014\&#1042;&#1083;&#1072;&#1076;&#1080;&#1084;&#1080;&#1088;%20&#1042;&#1099;&#1089;&#1086;&#1094;&#1082;&#1080;&#1081;%20-%20&#1054;&#1085;%20&#1085;&#1077;%20&#1074;&#1077;&#1088;&#1085;&#1091;&#1083;&#1089;&#1103;%20&#1080;&#1079;%20&#1073;&#1086;&#1103;.mp4" TargetMode="External"/><Relationship Id="rId5" Type="http://schemas.openxmlformats.org/officeDocument/2006/relationships/image" Target="../media/image18.png"/><Relationship Id="rId4" Type="http://schemas.openxmlformats.org/officeDocument/2006/relationships/image" Target="../media/image13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0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liveinternet.ru/photo_comment.php?action=next&amp;photoid=18280391&amp;albumid=732046" TargetMode="External"/><Relationship Id="rId2" Type="http://schemas.openxmlformats.org/officeDocument/2006/relationships/slideLayout" Target="../slideLayouts/slideLayout11.xml"/><Relationship Id="rId1" Type="http://schemas.openxmlformats.org/officeDocument/2006/relationships/audio" Target="file:///E:\Documents\&#1057;&#1087;&#1077;&#1094;%20&#1096;&#1082;&#1086;&#1083;&#1072;%20&#1040;&#1056;&#1058;&#1045;&#1050;\2013-2014\&#1042;&#1083;&#1072;&#1076;&#1080;&#1084;&#1080;&#1088;%20&#1042;&#1099;&#1089;&#1086;&#1094;&#1082;&#1080;&#1081;%20-%20&#1047;&#1076;&#1077;&#1089;&#1100;%20&#1083;&#1072;&#1087;&#1099;%20&#1091;%20&#1077;&#1083;&#1077;&#1081;%20&#1076;&#1088;&#1086;&#1078;&#1072;&#1090;%20&#1085;&#1072;%20&#1074;&#1077;&#1089;&#1091;.mp3" TargetMode="External"/><Relationship Id="rId5" Type="http://schemas.openxmlformats.org/officeDocument/2006/relationships/image" Target="../media/image5.png"/><Relationship Id="rId4" Type="http://schemas.openxmlformats.org/officeDocument/2006/relationships/image" Target="../media/image20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11.xml"/><Relationship Id="rId1" Type="http://schemas.openxmlformats.org/officeDocument/2006/relationships/audio" Target="file:///E:\Documents\&#1057;&#1087;&#1077;&#1094;%20&#1096;&#1082;&#1086;&#1083;&#1072;%20&#1040;&#1056;&#1058;&#1045;&#1050;\2013-2014\Vladimir_Vysockii-Korabli.mp3" TargetMode="External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0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slideLayout" Target="../slideLayouts/slideLayout10.xml"/><Relationship Id="rId1" Type="http://schemas.openxmlformats.org/officeDocument/2006/relationships/video" Target="file:///E:\Documents\&#1057;&#1087;&#1077;&#1094;%20&#1096;&#1082;&#1086;&#1083;&#1072;%20&#1040;&#1056;&#1058;&#1045;&#1050;\2013-2014\&#1042;&#1083;&#1072;&#1076;&#1080;&#1084;&#1080;&#1088;%20&#1042;&#1099;&#1089;&#1086;&#1094;&#1082;&#1080;&#1081;%20&#1071;%20&#1085;&#1077;%20&#1083;&#1102;&#1073;&#1083;&#1102;.mp4" TargetMode="External"/><Relationship Id="rId5" Type="http://schemas.openxmlformats.org/officeDocument/2006/relationships/image" Target="../media/image25.png"/><Relationship Id="rId4" Type="http://schemas.openxmlformats.org/officeDocument/2006/relationships/image" Target="../media/image1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Layout" Target="../slideLayouts/slideLayout10.xml"/><Relationship Id="rId1" Type="http://schemas.openxmlformats.org/officeDocument/2006/relationships/video" Target="file:///E:\Documents\&#1057;&#1087;&#1077;&#1094;%20&#1096;&#1082;&#1086;&#1083;&#1072;%20&#1040;&#1056;&#1058;&#1045;&#1050;\2013-2014\&#1042;&#1083;&#1072;&#1076;&#1080;&#1084;&#1080;&#1088;%20&#1042;&#1099;&#1089;&#1086;&#1094;&#1082;&#1080;&#1081;%20-%20&#1054;%20&#1092;&#1072;&#1090;&#1072;&#1083;&#1100;&#1085;&#1099;&#1093;%20&#1076;&#1072;&#1090;&#1072;&#1093;%20&#1080;%20&#1094;&#1080;&#1092;&#1088;&#1072;&#1093;.mp4" TargetMode="External"/><Relationship Id="rId4" Type="http://schemas.openxmlformats.org/officeDocument/2006/relationships/image" Target="../media/image26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ru.wikipedia.org/wiki/%D0%A4%D0%B0%D0%B9%D0%BB:Vysotsky-B.Karetny15(5).jpg" TargetMode="External"/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../vladimir_visockij_-_na_bolshom_karetnom_(zvukoff.ru).mp3" TargetMode="External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Заголовок 1"/>
          <p:cNvSpPr>
            <a:spLocks noGrp="1"/>
          </p:cNvSpPr>
          <p:nvPr>
            <p:ph type="ctrTitle"/>
          </p:nvPr>
        </p:nvSpPr>
        <p:spPr>
          <a:xfrm>
            <a:off x="685800" y="642938"/>
            <a:ext cx="7772400" cy="2071687"/>
          </a:xfrm>
        </p:spPr>
        <p:txBody>
          <a:bodyPr/>
          <a:lstStyle/>
          <a:p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Литературно-музыкальная композиция, посвященная творчеству В.Высоцкого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7088" y="2571750"/>
            <a:ext cx="7561262" cy="3214688"/>
          </a:xfrm>
        </p:spPr>
        <p:txBody>
          <a:bodyPr>
            <a:normAutofit/>
          </a:bodyPr>
          <a:lstStyle/>
          <a:p>
            <a:endParaRPr lang="ru-RU" smtClean="0">
              <a:solidFill>
                <a:srgbClr val="898989"/>
              </a:solidFill>
            </a:endParaRPr>
          </a:p>
          <a:p>
            <a:r>
              <a:rPr lang="ru-RU" sz="5200" b="1" i="1" smtClean="0">
                <a:solidFill>
                  <a:srgbClr val="215968"/>
                </a:solidFill>
                <a:cs typeface="Times New Roman" pitchFamily="18" charset="0"/>
              </a:rPr>
              <a:t>«Владимир Высоцкий: </a:t>
            </a:r>
          </a:p>
          <a:p>
            <a:r>
              <a:rPr lang="ru-RU" sz="5200" b="1" i="1" smtClean="0">
                <a:solidFill>
                  <a:srgbClr val="215968"/>
                </a:solidFill>
                <a:cs typeface="Times New Roman" pitchFamily="18" charset="0"/>
              </a:rPr>
              <a:t>жизнь и творчество».</a:t>
            </a:r>
            <a:endParaRPr lang="ru-RU" sz="9800" smtClean="0">
              <a:solidFill>
                <a:srgbClr val="31859C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13" y="47625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4000" smtClean="0">
                <a:solidFill>
                  <a:srgbClr val="254061"/>
                </a:solidFill>
                <a:latin typeface="Times New Roman" pitchFamily="18" charset="0"/>
                <a:cs typeface="Times New Roman" pitchFamily="18" charset="0"/>
              </a:rPr>
              <a:t>Роль Хлопуши в спектакле «Пугачёв» по С. Есенину</a:t>
            </a:r>
            <a:endParaRPr lang="ru-RU" sz="4000" smtClean="0"/>
          </a:p>
        </p:txBody>
      </p:sp>
      <p:pic>
        <p:nvPicPr>
          <p:cNvPr id="27650" name="Содержимое 4" descr="Vysotsky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357438" y="1714500"/>
            <a:ext cx="4143375" cy="471487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Заголовок 1"/>
          <p:cNvSpPr>
            <a:spLocks noGrp="1"/>
          </p:cNvSpPr>
          <p:nvPr>
            <p:ph type="title"/>
          </p:nvPr>
        </p:nvSpPr>
        <p:spPr>
          <a:xfrm>
            <a:off x="611188" y="836613"/>
            <a:ext cx="8208962" cy="1357312"/>
          </a:xfrm>
        </p:spPr>
        <p:txBody>
          <a:bodyPr/>
          <a:lstStyle/>
          <a:p>
            <a:r>
              <a:rPr lang="ru-RU" sz="3200" b="1" i="1" smtClean="0">
                <a:latin typeface="Times New Roman" pitchFamily="18" charset="0"/>
                <a:cs typeface="Times New Roman" pitchFamily="18" charset="0"/>
              </a:rPr>
              <a:t>В ноябре 1971 г. в театре на Таганке состоялась премьера спектакля «Гамлет», главную роль в котором сыграл В.Высоцкий.</a:t>
            </a:r>
          </a:p>
        </p:txBody>
      </p:sp>
      <p:pic>
        <p:nvPicPr>
          <p:cNvPr id="28676" name="Владимир Высоцкий - Монолог Гамлета.mp4">
            <a:hlinkClick r:id="" action="ppaction://media"/>
          </p:cNvPr>
          <p:cNvPicPr>
            <a:picLocks noRot="1" noChangeAspect="1" noChangeArrowheads="1"/>
          </p:cNvPicPr>
          <p:nvPr>
            <a:videoFile r:link="rId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755650" y="2708275"/>
            <a:ext cx="5616575" cy="3559175"/>
          </a:xfrm>
          <a:prstGeom prst="rect">
            <a:avLst/>
          </a:prstGeom>
          <a:noFill/>
        </p:spPr>
      </p:pic>
      <p:pic>
        <p:nvPicPr>
          <p:cNvPr id="28674" name="Picture 2" descr="C:\Users\Дмитрий\Pictures\Высоцкий\гамлет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945188" y="4770438"/>
            <a:ext cx="3198812" cy="208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867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867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676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8676"/>
                </p:tgtEl>
              </p:cMediaNode>
            </p:vide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650" y="549275"/>
            <a:ext cx="7993063" cy="5880100"/>
          </a:xfrm>
        </p:spPr>
        <p:txBody>
          <a:bodyPr rtlCol="0">
            <a:normAutofit fontScale="90000"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Владимир Семёнович не только участвовал в спектаклях, но и снимался в художественных фильмах. На его счету почти  30 фильмов:</a:t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  <a:hlinkClick r:id="rId2" tooltip="1962 год в кино"/>
              </a:rPr>
              <a:t>1962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— «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  <a:hlinkClick r:id="rId3" tooltip="713-й просит посадку (фильм)"/>
              </a:rPr>
              <a:t>713-й просит посадку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» —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Солдат морской пехоты;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  <a:hlinkClick r:id="rId4" tooltip="1966 год в кино"/>
              </a:rPr>
              <a:t>1966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— «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  <a:hlinkClick r:id="rId5" tooltip="Вертикаль (фильм)"/>
              </a:rPr>
              <a:t>Вертикаль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» —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Володя;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  <a:hlinkClick r:id="rId6" tooltip="1968 год в кино"/>
              </a:rPr>
              <a:t>1968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— «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  <a:hlinkClick r:id="rId7" tooltip="Интервенция (фильм)"/>
              </a:rPr>
              <a:t>Интервенция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» —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Мишель Воронов/Евгений Бродский;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  <a:hlinkClick r:id="rId6" tooltip="1968 год в кино"/>
              </a:rPr>
              <a:t>1968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— «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  <a:hlinkClick r:id="rId8" tooltip="Служили два товарища"/>
              </a:rPr>
              <a:t>Служили два товарища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» — </a:t>
            </a:r>
            <a:r>
              <a:rPr lang="ru-RU" sz="2400" i="1" dirty="0" err="1" smtClean="0">
                <a:latin typeface="Times New Roman" pitchFamily="18" charset="0"/>
                <a:cs typeface="Times New Roman" pitchFamily="18" charset="0"/>
              </a:rPr>
              <a:t>Брусенцов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;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  <a:hlinkClick r:id="rId6" tooltip="1968 год в кино"/>
              </a:rPr>
              <a:t>1968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— «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  <a:hlinkClick r:id="rId9" tooltip="Хозяин тайги (фильм)"/>
              </a:rPr>
              <a:t>Хозяин тайги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» —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Рябой;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  <a:hlinkClick r:id="rId10" tooltip="1969 год в кино"/>
              </a:rPr>
              <a:t>1969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— «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  <a:hlinkClick r:id="rId11" tooltip="Опасные гастроли (фильм)"/>
              </a:rPr>
              <a:t>Опасные гастроли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» — </a:t>
            </a:r>
            <a:r>
              <a:rPr lang="ru-RU" sz="2400" i="1" dirty="0" err="1" smtClean="0">
                <a:latin typeface="Times New Roman" pitchFamily="18" charset="0"/>
                <a:cs typeface="Times New Roman" pitchFamily="18" charset="0"/>
              </a:rPr>
              <a:t>Жорж,Николай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;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  <a:hlinkClick r:id="rId12" tooltip="1976 год в кино"/>
              </a:rPr>
              <a:t>1976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— «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  <a:hlinkClick r:id="rId13" tooltip="Сказ про то, как царь Пётр арапа женил"/>
              </a:rPr>
              <a:t>Сказ про то, как царь Пётр арапа женил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» —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Ганнибал;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  <a:hlinkClick r:id="rId14" tooltip="1979 год в кино"/>
              </a:rPr>
              <a:t>1979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— «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  <a:hlinkClick r:id="rId15" tooltip="Место встречи изменить нельзя"/>
              </a:rPr>
              <a:t>Место встречи изменить нельзя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» —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капитан Жеглов</a:t>
            </a:r>
            <a:br>
              <a:rPr lang="ru-RU" sz="24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ru-RU" sz="31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… и другие.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Во многих из этих фильмов звучат его песни.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200" b="1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Роль Глеба Жеглова в кинофильме</a:t>
            </a:r>
            <a:br>
              <a:rPr lang="ru-RU" sz="3200" b="1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«Место встречи изменить нельзя».</a:t>
            </a:r>
            <a:endParaRPr lang="ru-RU" sz="3200" b="1" i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22" name="Picture 2" descr="C:\Users\Дмитрий\Pictures\Высоцкий\жеглов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11413" y="1628775"/>
            <a:ext cx="5500687" cy="4643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8" name="ВВысоцкий - Песня о друге.mp4">
            <a:hlinkClick r:id="" action="ppaction://media"/>
          </p:cNvPr>
          <p:cNvPicPr>
            <a:picLocks noGrp="1" noRot="1" noChangeAspect="1" noChangeArrowheads="1"/>
          </p:cNvPicPr>
          <p:nvPr>
            <p:ph/>
            <a:videoFile r:link="rId1"/>
          </p:nvPr>
        </p:nvPicPr>
        <p:blipFill>
          <a:blip r:embed="rId3"/>
          <a:srcRect/>
          <a:stretch>
            <a:fillRect/>
          </a:stretch>
        </p:blipFill>
        <p:spPr>
          <a:xfrm>
            <a:off x="3382963" y="2536825"/>
            <a:ext cx="5761037" cy="4321175"/>
          </a:xfrm>
        </p:spPr>
      </p:pic>
      <p:pic>
        <p:nvPicPr>
          <p:cNvPr id="41987" name="Picture 3"/>
          <p:cNvPicPr>
            <a:picLocks noGrp="1" noChangeAspect="1" noChangeArrowheads="1"/>
          </p:cNvPicPr>
          <p:nvPr>
            <p:ph type="body" idx="4294967295"/>
          </p:nvPr>
        </p:nvPicPr>
        <p:blipFill>
          <a:blip r:embed="rId4"/>
          <a:srcRect/>
          <a:stretch>
            <a:fillRect/>
          </a:stretch>
        </p:blipFill>
        <p:spPr>
          <a:xfrm>
            <a:off x="250825" y="188913"/>
            <a:ext cx="4608513" cy="3351212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198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198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988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1988"/>
                </p:tgtEl>
              </p:cMediaNode>
            </p:vide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7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188913"/>
            <a:ext cx="4295775" cy="322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4038" name="Владимир Высоцкий - Он не вернулся из боя.mp4">
            <a:hlinkClick r:id="" action="ppaction://media"/>
          </p:cNvPr>
          <p:cNvPicPr>
            <a:picLocks noGrp="1" noRot="1" noChangeAspect="1" noChangeArrowheads="1"/>
          </p:cNvPicPr>
          <p:nvPr>
            <p:ph/>
            <a:videoFile r:link="rId1"/>
          </p:nvPr>
        </p:nvPicPr>
        <p:blipFill>
          <a:blip r:embed="rId4"/>
          <a:srcRect/>
          <a:stretch>
            <a:fillRect/>
          </a:stretch>
        </p:blipFill>
        <p:spPr>
          <a:xfrm>
            <a:off x="3851275" y="2924175"/>
            <a:ext cx="5064125" cy="3798888"/>
          </a:xfrm>
        </p:spPr>
      </p:pic>
      <p:pic>
        <p:nvPicPr>
          <p:cNvPr id="44036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79388" y="188913"/>
            <a:ext cx="4286250" cy="428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40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403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038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4038"/>
                </p:tgtEl>
              </p:cMediaNode>
            </p:vide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Заголовок 1"/>
          <p:cNvSpPr>
            <a:spLocks noGrp="1"/>
          </p:cNvSpPr>
          <p:nvPr>
            <p:ph type="title"/>
          </p:nvPr>
        </p:nvSpPr>
        <p:spPr>
          <a:xfrm>
            <a:off x="755650" y="333375"/>
            <a:ext cx="3400425" cy="5797550"/>
          </a:xfrm>
        </p:spPr>
        <p:txBody>
          <a:bodyPr/>
          <a:lstStyle/>
          <a:p>
            <a:r>
              <a:rPr lang="ru-RU" sz="3200" b="1" i="1" smtClean="0">
                <a:latin typeface="Times New Roman" pitchFamily="18" charset="0"/>
                <a:cs typeface="Times New Roman" pitchFamily="18" charset="0"/>
              </a:rPr>
              <a:t>В 1967 г. Высоцкий познакомился с Мариной Влади, французской актрисой, ставшей его женой в 1970 г.</a:t>
            </a:r>
          </a:p>
        </p:txBody>
      </p:sp>
      <p:pic>
        <p:nvPicPr>
          <p:cNvPr id="31746" name="Picture 2" descr="C:\Users\Дмитрий\Pictures\Высоцкий\visotskiy_vlad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57688" y="642938"/>
            <a:ext cx="4214812" cy="542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69" name="Picture 2" descr="http://img1.liveinternet.ru/images/foto/b/3/323/1380323/f_18280391.jpg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24075" y="404813"/>
            <a:ext cx="5273675" cy="60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1" name="Владимир Высоцкий - Здесь лапы у елей дрожат на весу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7885113" y="5661025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277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277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771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2771"/>
                </p:tgtEl>
              </p:cMediaNode>
            </p:audi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42988" y="549275"/>
            <a:ext cx="7345362" cy="477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7" name="Picture 4" descr="http://www.blatata.com/uploads/posts/2009-06/1244796562_marina-vlady-rrsrjorr-rrrrrjorrjosrrir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51050" y="620713"/>
            <a:ext cx="6600825" cy="5761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2" descr="C:\Users\Дмитрий\Pictures\Высоцкий\заставка-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11413" y="549275"/>
            <a:ext cx="4694237" cy="494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8" name="Прямоугольник 5"/>
          <p:cNvSpPr>
            <a:spLocks noChangeArrowheads="1"/>
          </p:cNvSpPr>
          <p:nvPr/>
        </p:nvSpPr>
        <p:spPr bwMode="auto">
          <a:xfrm>
            <a:off x="1619250" y="5516563"/>
            <a:ext cx="6664325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>
                <a:solidFill>
                  <a:srgbClr val="0070C0"/>
                </a:solidFill>
                <a:latin typeface="Tahoma" pitchFamily="34" charset="0"/>
                <a:cs typeface="Times New Roman" pitchFamily="18" charset="0"/>
              </a:rPr>
              <a:t>(25 января 1938 г. —</a:t>
            </a:r>
          </a:p>
          <a:p>
            <a:pPr algn="ctr"/>
            <a:r>
              <a:rPr lang="ru-RU" sz="2800" b="1">
                <a:solidFill>
                  <a:srgbClr val="0070C0"/>
                </a:solidFill>
                <a:latin typeface="Tahoma" pitchFamily="34" charset="0"/>
                <a:cs typeface="Times New Roman" pitchFamily="18" charset="0"/>
              </a:rPr>
              <a:t> 25 июля 1980 г.)</a:t>
            </a:r>
          </a:p>
        </p:txBody>
      </p:sp>
      <p:pic>
        <p:nvPicPr>
          <p:cNvPr id="19460" name="Vladimir_Vysockii-Korabli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8027988" y="5949950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946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0019" fill="hold"/>
                                        <p:tgtEl>
                                          <p:spTgt spid="1946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460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9460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38" y="357188"/>
            <a:ext cx="8229600" cy="1500187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200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«Владимир, или Прерванный полёт» - </a:t>
            </a:r>
            <a:br>
              <a:rPr lang="ru-RU" sz="3200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книга воспоминаний актрисы </a:t>
            </a:r>
            <a:br>
              <a:rPr lang="ru-RU" sz="3200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Марины </a:t>
            </a:r>
            <a:r>
              <a:rPr lang="ru-RU" sz="3200" b="1" i="1" dirty="0" err="1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Влади</a:t>
            </a:r>
            <a:r>
              <a:rPr lang="ru-RU" sz="3200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о своем муже.</a:t>
            </a:r>
            <a:endParaRPr lang="ru-RU" sz="3200" b="1" i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5842" name="Picture 2" descr="C:\Users\Дмитрий\Pictures\Высоцкий\книг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51050" y="1989138"/>
            <a:ext cx="5229225" cy="437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9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833813"/>
            <a:ext cx="2219325" cy="302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6871" name="Владимир Высоцкий Я не люблю.mp4">
            <a:hlinkClick r:id="" action="ppaction://media"/>
          </p:cNvPr>
          <p:cNvPicPr>
            <a:picLocks noRot="1" noChangeAspect="1" noChangeArrowheads="1"/>
          </p:cNvPicPr>
          <p:nvPr>
            <a:videoFile r:link="rId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3924300" y="2962275"/>
            <a:ext cx="4919663" cy="3689350"/>
          </a:xfrm>
          <a:prstGeom prst="rect">
            <a:avLst/>
          </a:prstGeom>
          <a:noFill/>
        </p:spPr>
      </p:pic>
      <p:pic>
        <p:nvPicPr>
          <p:cNvPr id="36870" name="Picture 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50825" y="188913"/>
            <a:ext cx="5400675" cy="3514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687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3687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871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36871"/>
                </p:tgtEl>
              </p:cMediaNode>
            </p:video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3" name="Владимир Высоцкий - О фатальных датах и цифрах.mp4">
            <a:hlinkClick r:id="" action="ppaction://media"/>
          </p:cNvPr>
          <p:cNvPicPr>
            <a:picLocks noRot="1" noChangeAspect="1" noChangeArrowheads="1"/>
          </p:cNvPicPr>
          <p:nvPr>
            <a:videoFile r:link="rId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700338" y="1989138"/>
            <a:ext cx="6119812" cy="4589462"/>
          </a:xfrm>
          <a:prstGeom prst="rect">
            <a:avLst/>
          </a:prstGeom>
          <a:noFill/>
        </p:spPr>
      </p:pic>
      <p:pic>
        <p:nvPicPr>
          <p:cNvPr id="37892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188913"/>
            <a:ext cx="272415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789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3789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893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37893"/>
                </p:tgtEl>
              </p:cMediaNode>
            </p:video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6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92275" y="476250"/>
            <a:ext cx="6840538" cy="513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450" y="214313"/>
            <a:ext cx="5400675" cy="6000750"/>
          </a:xfrm>
          <a:effectLst>
            <a:outerShdw blurRad="50800" dist="50800" dir="5400000" algn="ctr" rotWithShape="0">
              <a:schemeClr val="accent6">
                <a:lumMod val="20000"/>
                <a:lumOff val="80000"/>
              </a:schemeClr>
            </a:outerShdw>
          </a:effectLst>
        </p:spPr>
        <p:txBody>
          <a:bodyPr rtlCol="0">
            <a:normAutofit fontScale="90000"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Поэты ходят пятками</a:t>
            </a:r>
            <a:br>
              <a:rPr lang="ru-RU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 лезвию ножа</a:t>
            </a:r>
            <a:br>
              <a:rPr lang="ru-RU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 режут в кровь свои</a:t>
            </a:r>
            <a:br>
              <a:rPr lang="ru-RU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Босые души!</a:t>
            </a:r>
            <a:br>
              <a:rPr lang="ru-RU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В.Высоцкий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9458" name="Picture 2" descr="C:\Users\Дмитрий\Pictures\Высоцкий\gitara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29256" y="214290"/>
            <a:ext cx="3214710" cy="6286544"/>
          </a:xfrm>
          <a:prstGeom prst="rect">
            <a:avLst/>
          </a:prstGeom>
          <a:noFill/>
          <a:effectLst>
            <a:outerShdw blurRad="50800" dist="50800" dir="5400000" algn="ctr" rotWithShape="0">
              <a:schemeClr val="accent6">
                <a:lumMod val="75000"/>
              </a:schemeClr>
            </a:outerShdw>
          </a:effectLst>
          <a:scene3d>
            <a:camera prst="orthographicFront"/>
            <a:lightRig rig="threePt" dir="t"/>
          </a:scene3d>
          <a:sp3d extrusionH="76200">
            <a:extrusionClr>
              <a:schemeClr val="accent6">
                <a:lumMod val="75000"/>
              </a:schemeClr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750" y="404813"/>
            <a:ext cx="8229600" cy="11430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Мать - Нина Максимовна </a:t>
            </a:r>
            <a:b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(1912 – 2003)</a:t>
            </a:r>
            <a:endParaRPr lang="ru-RU" dirty="0"/>
          </a:p>
        </p:txBody>
      </p:sp>
      <p:pic>
        <p:nvPicPr>
          <p:cNvPr id="21506" name="Picture 2" descr="C:\Users\Дмитрий\Pictures\Высоцкий\мать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27313" y="1643063"/>
            <a:ext cx="4087812" cy="476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3" descr="C:\Users\Дмитрий\Pictures\Высоцкий\родители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50" y="500063"/>
            <a:ext cx="7572375" cy="4357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258888" y="4868863"/>
            <a:ext cx="7561262" cy="1452562"/>
          </a:xfrm>
        </p:spPr>
        <p:txBody>
          <a:bodyPr>
            <a:normAutofit fontScale="90000"/>
          </a:bodyPr>
          <a:lstStyle/>
          <a:p>
            <a:r>
              <a:rPr lang="ru-RU" sz="2900" b="1" smtClean="0">
                <a:solidFill>
                  <a:srgbClr val="25406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900" b="1" smtClean="0">
                <a:solidFill>
                  <a:srgbClr val="25406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smtClean="0">
                <a:solidFill>
                  <a:srgbClr val="403152"/>
                </a:solidFill>
                <a:latin typeface="Times New Roman" pitchFamily="18" charset="0"/>
                <a:cs typeface="Times New Roman" pitchFamily="18" charset="0"/>
              </a:rPr>
              <a:t>Владимир с отцом </a:t>
            </a:r>
            <a:br>
              <a:rPr lang="ru-RU" sz="2800" b="1" smtClean="0">
                <a:solidFill>
                  <a:srgbClr val="40315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smtClean="0">
                <a:solidFill>
                  <a:srgbClr val="403152"/>
                </a:solidFill>
                <a:latin typeface="Times New Roman" pitchFamily="18" charset="0"/>
                <a:cs typeface="Times New Roman" pitchFamily="18" charset="0"/>
              </a:rPr>
              <a:t>Семёном Владимировичем (1915-1997) </a:t>
            </a:r>
            <a:br>
              <a:rPr lang="ru-RU" sz="2800" b="1" smtClean="0">
                <a:solidFill>
                  <a:srgbClr val="40315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smtClean="0">
                <a:solidFill>
                  <a:srgbClr val="403152"/>
                </a:solidFill>
                <a:latin typeface="Times New Roman" pitchFamily="18" charset="0"/>
                <a:cs typeface="Times New Roman" pitchFamily="18" charset="0"/>
              </a:rPr>
              <a:t>и его второй женой </a:t>
            </a:r>
            <a:br>
              <a:rPr lang="ru-RU" sz="2800" b="1" smtClean="0">
                <a:solidFill>
                  <a:srgbClr val="40315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smtClean="0">
                <a:solidFill>
                  <a:srgbClr val="403152"/>
                </a:solidFill>
                <a:latin typeface="Times New Roman" pitchFamily="18" charset="0"/>
                <a:cs typeface="Times New Roman" pitchFamily="18" charset="0"/>
              </a:rPr>
              <a:t>Евгенией Степановной. </a:t>
            </a:r>
            <a:r>
              <a:rPr lang="ru-RU" sz="2900" b="1" smtClean="0">
                <a:solidFill>
                  <a:srgbClr val="25406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900" b="1" smtClean="0">
                <a:solidFill>
                  <a:srgbClr val="25406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b="1" smtClean="0">
              <a:solidFill>
                <a:srgbClr val="25406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750" y="428625"/>
            <a:ext cx="3600450" cy="5000625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800" b="1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Москва. Большой Каретный переулок, д. 15. Дом, в котором Владимир Семенович жил в 1949—1955 гг. Этот переулок увековечен в его песне: «Где твои семнадцать лет? На Большом Каретном!».</a:t>
            </a:r>
            <a:endParaRPr lang="ru-RU" sz="2800" b="1" i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3554" name="Picture 2" descr="http://upload.wikimedia.org/wikipedia/commons/thumb/0/05/Vysotsky-B.Karetny15%285%29.jpg/240px-Vysotsky-B.Karetny15%285%29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67175" y="1052513"/>
            <a:ext cx="4716463" cy="4929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268538" y="785813"/>
          <a:ext cx="6232525" cy="5717223"/>
        </p:xfrm>
        <a:graphic>
          <a:graphicData uri="http://schemas.openxmlformats.org/drawingml/2006/table">
            <a:tbl>
              <a:tblPr/>
              <a:tblGrid>
                <a:gridCol w="3116262"/>
                <a:gridCol w="3116263"/>
              </a:tblGrid>
              <a:tr h="545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2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Где твои семнадцать лет?</a:t>
                      </a:r>
                      <a:b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 Большом Каретном.</a:t>
                      </a:r>
                      <a:b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Где твои семнадцать бед?</a:t>
                      </a:r>
                      <a:b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 Большом Каретном.</a:t>
                      </a:r>
                      <a:b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 где твой чёрный пистолет?</a:t>
                      </a:r>
                      <a:b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 Большом Каретном.</a:t>
                      </a:r>
                      <a:b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 где тебя сегодня нет?</a:t>
                      </a:r>
                      <a:b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 Большом Каретном.</a:t>
                      </a:r>
                      <a:b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/>
                      </a:r>
                      <a:b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Помнишь ли, товарищ, этот дом?</a:t>
                      </a:r>
                      <a:b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Нет, не забываешь ты о нём.</a:t>
                      </a:r>
                      <a:b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Я скажу, что тот полжизни потерял,</a:t>
                      </a:r>
                      <a:b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Кто в Большом Каретном не бывал.</a:t>
                      </a:r>
                      <a:b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Ещё бы, ведь</a:t>
                      </a:r>
                      <a:b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/>
                      </a:r>
                      <a:b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Где твои семнадцать лет?</a:t>
                      </a:r>
                      <a:b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 Большом Каретном.</a:t>
                      </a:r>
                      <a:b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Где твои семнадцать бед?</a:t>
                      </a:r>
                      <a:b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 Большом Каретном.</a:t>
                      </a:r>
                      <a:b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 где твой чёрный пистолет?</a:t>
                      </a:r>
                      <a:b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 Большом Каретном.</a:t>
                      </a:r>
                      <a:b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 где тебя сегодня нет?</a:t>
                      </a:r>
                      <a:b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 Большом Каретном.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2856" marR="62856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Переименован он теперь,</a:t>
                      </a:r>
                      <a:b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Стало всё </a:t>
                      </a:r>
                      <a:r>
                        <a:rPr kumimoji="0" lang="ru-RU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по-новой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там, верь не верь.</a:t>
                      </a:r>
                      <a:b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 всё же, где б ты ни был, где ты ни бредёшь,</a:t>
                      </a:r>
                      <a:b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Нет-нет да по Каретному пройдёшь.</a:t>
                      </a:r>
                      <a:b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Ещё бы, ведь</a:t>
                      </a:r>
                      <a:b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/>
                      </a:r>
                      <a:b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Где твои семнадцать лет?</a:t>
                      </a:r>
                      <a:b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 Большом Каретном.</a:t>
                      </a:r>
                      <a:b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 где твои семнадцать бед?</a:t>
                      </a:r>
                      <a:b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 Большом Каретном.</a:t>
                      </a:r>
                      <a:b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 где не гаснет ночью свет?</a:t>
                      </a:r>
                      <a:b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 Большом Каретном.</a:t>
                      </a:r>
                      <a:b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 где тебя сегодня нет?</a:t>
                      </a:r>
                      <a:b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 Большом Каретном.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2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1962 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2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2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2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  <a:hlinkClick r:id="rId2" action="ppaction://hlinkfile"/>
                        </a:rPr>
                        <a:t>..\</a:t>
                      </a:r>
                      <a:r>
                        <a:rPr kumimoji="0" 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  <a:hlinkClick r:id="rId2" action="ppaction://hlinkfile"/>
                        </a:rPr>
                        <a:t>vladimir_visockij_-_na_bolshom_karetnom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  <a:hlinkClick r:id="rId2" action="ppaction://hlinkfile"/>
                        </a:rPr>
                        <a:t>_(zvukoff.ru).mp3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62856" marR="62856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4580" name="Rectangle 2"/>
          <p:cNvSpPr>
            <a:spLocks noChangeArrowheads="1"/>
          </p:cNvSpPr>
          <p:nvPr/>
        </p:nvSpPr>
        <p:spPr bwMode="auto">
          <a:xfrm>
            <a:off x="3203575" y="333375"/>
            <a:ext cx="3430588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2800" b="1">
                <a:latin typeface="Times New Roman" pitchFamily="18" charset="0"/>
                <a:cs typeface="Times New Roman" pitchFamily="18" charset="0"/>
              </a:rPr>
              <a:t>Большой Каретный</a:t>
            </a:r>
            <a:endParaRPr lang="ru-RU" sz="280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Заголовок 1"/>
          <p:cNvSpPr>
            <a:spLocks noGrp="1"/>
          </p:cNvSpPr>
          <p:nvPr>
            <p:ph type="title"/>
          </p:nvPr>
        </p:nvSpPr>
        <p:spPr>
          <a:xfrm>
            <a:off x="395288" y="549275"/>
            <a:ext cx="8258175" cy="1368425"/>
          </a:xfrm>
        </p:spPr>
        <p:txBody>
          <a:bodyPr/>
          <a:lstStyle/>
          <a:p>
            <a:r>
              <a:rPr lang="ru-RU" sz="3200" b="1" i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 1964 году Высоцкий поступил в Московский театр драмы и комедии на Таганке, где проработал до конца жизни. </a:t>
            </a:r>
          </a:p>
        </p:txBody>
      </p:sp>
      <p:pic>
        <p:nvPicPr>
          <p:cNvPr id="25602" name="Picture 2" descr="C:\Users\Дмитрий\Pictures\Высоцкий\театр на таганке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79613" y="2276475"/>
            <a:ext cx="6321425" cy="3805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Заголовок 1"/>
          <p:cNvSpPr>
            <a:spLocks noGrp="1"/>
          </p:cNvSpPr>
          <p:nvPr>
            <p:ph type="title"/>
          </p:nvPr>
        </p:nvSpPr>
        <p:spPr>
          <a:xfrm>
            <a:off x="395288" y="260350"/>
            <a:ext cx="8229600" cy="785813"/>
          </a:xfrm>
        </p:spPr>
        <p:txBody>
          <a:bodyPr/>
          <a:lstStyle/>
          <a:p>
            <a:r>
              <a:rPr lang="ru-RU" sz="36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Роли в театре на Таганке:</a:t>
            </a:r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611188" y="765175"/>
            <a:ext cx="8072437" cy="3538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>
              <a:buFont typeface="Arial" charset="0"/>
              <a:buChar char="•"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lang="ru-RU" sz="2800">
                <a:solidFill>
                  <a:srgbClr val="254061"/>
                </a:solidFill>
                <a:latin typeface="Times New Roman" pitchFamily="18" charset="0"/>
                <a:cs typeface="Times New Roman" pitchFamily="18" charset="0"/>
              </a:rPr>
              <a:t> Хлопуша в спектакле «Пугачев» по С. Есенину;</a:t>
            </a:r>
          </a:p>
          <a:p>
            <a:pPr algn="just" eaLnBrk="0" hangingPunct="0">
              <a:buFont typeface="Arial" charset="0"/>
              <a:buChar char="•"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lang="ru-RU" sz="2800">
                <a:solidFill>
                  <a:srgbClr val="254061"/>
                </a:solidFill>
                <a:latin typeface="Times New Roman" pitchFamily="18" charset="0"/>
                <a:cs typeface="Times New Roman" pitchFamily="18" charset="0"/>
              </a:rPr>
              <a:t> Галилей в спектакле «Жизнь Галилея»;</a:t>
            </a:r>
          </a:p>
          <a:p>
            <a:pPr algn="just" eaLnBrk="0" hangingPunct="0">
              <a:buFont typeface="Arial" charset="0"/>
              <a:buChar char="•"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lang="ru-RU" sz="2800">
                <a:solidFill>
                  <a:srgbClr val="254061"/>
                </a:solidFill>
                <a:latin typeface="Times New Roman" pitchFamily="18" charset="0"/>
                <a:cs typeface="Times New Roman" pitchFamily="18" charset="0"/>
              </a:rPr>
              <a:t> Лопахин в спектакле по пьесе А.П.Чехова «Вишневый сад»;</a:t>
            </a:r>
          </a:p>
          <a:p>
            <a:pPr algn="just" eaLnBrk="0" hangingPunct="0">
              <a:buFont typeface="Arial" charset="0"/>
              <a:buChar char="•"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lang="ru-RU" sz="2800">
                <a:solidFill>
                  <a:srgbClr val="254061"/>
                </a:solidFill>
                <a:latin typeface="Times New Roman" pitchFamily="18" charset="0"/>
                <a:cs typeface="Times New Roman" pitchFamily="18" charset="0"/>
              </a:rPr>
              <a:t> Свидригайлов в спектакле по роману Ф.М.Достоевского «Преступление и наказание»;</a:t>
            </a:r>
          </a:p>
          <a:p>
            <a:pPr algn="just" eaLnBrk="0" hangingPunct="0">
              <a:buFont typeface="Arial" charset="0"/>
              <a:buChar char="•"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lang="ru-RU" sz="2800">
                <a:solidFill>
                  <a:srgbClr val="254061"/>
                </a:solidFill>
                <a:latin typeface="Times New Roman" pitchFamily="18" charset="0"/>
                <a:cs typeface="Times New Roman" pitchFamily="18" charset="0"/>
              </a:rPr>
              <a:t> Гамлет в спектакле по пьесе В. Шекспира «Гамлет» и др.</a:t>
            </a:r>
          </a:p>
        </p:txBody>
      </p:sp>
      <p:pic>
        <p:nvPicPr>
          <p:cNvPr id="26627" name="Picture 2" descr="C:\Users\Дмитрий\Pictures\Высоцкий\юрий любимов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63938" y="3933825"/>
            <a:ext cx="2039937" cy="256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6430963" y="5086350"/>
            <a:ext cx="2028825" cy="12001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defRPr/>
            </a:pPr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Режиссер </a:t>
            </a:r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+mn-lt"/>
                <a:ea typeface="Calibri" pitchFamily="34" charset="0"/>
                <a:cs typeface="Times New Roman" pitchFamily="18" charset="0"/>
              </a:rPr>
              <a:t>–</a:t>
            </a:r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Юрий Любимов</a:t>
            </a:r>
            <a:endParaRPr lang="ru-RU" sz="2400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ero">
  <a:themeElements>
    <a:clrScheme name="Другая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800000"/>
      </a:hlink>
      <a:folHlink>
        <a:srgbClr val="D99694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pero</Template>
  <TotalTime>1164</TotalTime>
  <Words>238</Words>
  <Application>Microsoft Office PowerPoint</Application>
  <PresentationFormat>Экран (4:3)</PresentationFormat>
  <Paragraphs>31</Paragraphs>
  <Slides>23</Slides>
  <Notes>0</Notes>
  <HiddenSlides>0</HiddenSlides>
  <MMClips>7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pero</vt:lpstr>
      <vt:lpstr>Литературно-музыкальная композиция, посвященная творчеству В.Высоцкого</vt:lpstr>
      <vt:lpstr>Слайд 2</vt:lpstr>
      <vt:lpstr>Поэты ходят пятками по лезвию ножа И режут в кровь свои Босые души!                     В.Высоцкий  </vt:lpstr>
      <vt:lpstr>Мать - Нина Максимовна  (1912 – 2003)</vt:lpstr>
      <vt:lpstr> Владимир с отцом  Семёном Владимировичем (1915-1997)  и его второй женой  Евгенией Степановной.  </vt:lpstr>
      <vt:lpstr>Москва. Большой Каретный переулок, д. 15. Дом, в котором Владимир Семенович жил в 1949—1955 гг. Этот переулок увековечен в его песне: «Где твои семнадцать лет? На Большом Каретном!».</vt:lpstr>
      <vt:lpstr>Слайд 7</vt:lpstr>
      <vt:lpstr>В 1964 году Высоцкий поступил в Московский театр драмы и комедии на Таганке, где проработал до конца жизни. </vt:lpstr>
      <vt:lpstr>Роли в театре на Таганке:</vt:lpstr>
      <vt:lpstr>Роль Хлопуши в спектакле «Пугачёв» по С. Есенину</vt:lpstr>
      <vt:lpstr>В ноябре 1971 г. в театре на Таганке состоялась премьера спектакля «Гамлет», главную роль в котором сыграл В.Высоцкий.</vt:lpstr>
      <vt:lpstr>        Владимир Семёнович не только участвовал в спектаклях, но и снимался в художественных фильмах. На его счету почти  30 фильмов:  1962 — «713-й просит посадку» — Солдат морской пехоты; 1966 — «Вертикаль» — Володя; 1968 — «Интервенция» — Мишель Воронов/Евгений Бродский; 1968 — «Служили два товарища» — Брусенцов; 1968 — «Хозяин тайги» — Рябой; 1969 — «Опасные гастроли» — Жорж,Николай; 1976 — «Сказ про то, как царь Пётр арапа женил» — Ганнибал; 1979 — «Место встречи изменить нельзя» — капитан Жеглов     … и другие.   Во многих из этих фильмов звучат его песни. </vt:lpstr>
      <vt:lpstr>Роль Глеба Жеглова в кинофильме  «Место встречи изменить нельзя».</vt:lpstr>
      <vt:lpstr>Слайд 14</vt:lpstr>
      <vt:lpstr>Слайд 15</vt:lpstr>
      <vt:lpstr>В 1967 г. Высоцкий познакомился с Мариной Влади, французской актрисой, ставшей его женой в 1970 г.</vt:lpstr>
      <vt:lpstr>Слайд 17</vt:lpstr>
      <vt:lpstr>Слайд 18</vt:lpstr>
      <vt:lpstr>Слайд 19</vt:lpstr>
      <vt:lpstr>«Владимир, или Прерванный полёт» -  книга воспоминаний актрисы  Марины Влади о своем муже.</vt:lpstr>
      <vt:lpstr>Слайд 21</vt:lpstr>
      <vt:lpstr>Слайд 22</vt:lpstr>
      <vt:lpstr>Слайд 23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Дмитрий</dc:creator>
  <cp:lastModifiedBy>Елизавета</cp:lastModifiedBy>
  <cp:revision>88</cp:revision>
  <dcterms:created xsi:type="dcterms:W3CDTF">2012-01-03T12:21:05Z</dcterms:created>
  <dcterms:modified xsi:type="dcterms:W3CDTF">2017-01-26T07:30:24Z</dcterms:modified>
</cp:coreProperties>
</file>